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84" r:id="rId22"/>
    <p:sldId id="276" r:id="rId23"/>
    <p:sldId id="277" r:id="rId24"/>
    <p:sldId id="278" r:id="rId25"/>
    <p:sldId id="279" r:id="rId26"/>
    <p:sldId id="280" r:id="rId27"/>
    <p:sldId id="281" r:id="rId28"/>
    <p:sldId id="282" r:id="rId29"/>
    <p:sldId id="283"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8" d="100"/>
          <a:sy n="98" d="100"/>
        </p:scale>
        <p:origin x="11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1/30/2020</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en.wikipedia.org/w/index.php?title=Aravali_Regions&amp;action=edit&amp;redlink=1" TargetMode="External"/><Relationship Id="rId13" Type="http://schemas.openxmlformats.org/officeDocument/2006/relationships/hyperlink" Target="https://en.wikipedia.org/wiki/Air_(Prevention_and_Control_of_Pollution)_Act" TargetMode="External"/><Relationship Id="rId3" Type="http://schemas.openxmlformats.org/officeDocument/2006/relationships/hyperlink" Target="https://en.wikipedia.org/wiki/Parliament_of_India" TargetMode="External"/><Relationship Id="rId7" Type="http://schemas.openxmlformats.org/officeDocument/2006/relationships/hyperlink" Target="https://en.wikipedia.org/wiki/Uttarakhand" TargetMode="External"/><Relationship Id="rId12" Type="http://schemas.openxmlformats.org/officeDocument/2006/relationships/hyperlink" Target="https://en.wikipedia.org/wiki/Ecologically_sensitive_zones" TargetMode="External"/><Relationship Id="rId2" Type="http://schemas.openxmlformats.org/officeDocument/2006/relationships/hyperlink" Target="https://en.wikipedia.org/wiki/Act_of_Parliament" TargetMode="External"/><Relationship Id="rId16" Type="http://schemas.openxmlformats.org/officeDocument/2006/relationships/hyperlink" Target="https://en.wikipedia.org/w/index.php?title=Water_Protection_Act,_1974&amp;action=edit&amp;redlink=1" TargetMode="External"/><Relationship Id="rId1" Type="http://schemas.openxmlformats.org/officeDocument/2006/relationships/slideLayout" Target="../slideLayouts/slideLayout2.xml"/><Relationship Id="rId6" Type="http://schemas.openxmlformats.org/officeDocument/2006/relationships/hyperlink" Target="https://en.wikipedia.org/wiki/Doon_Valley" TargetMode="External"/><Relationship Id="rId11" Type="http://schemas.openxmlformats.org/officeDocument/2006/relationships/hyperlink" Target="https://en.wikipedia.org/w/index.php?title=Coastal_zones&amp;action=edit&amp;redlink=1" TargetMode="External"/><Relationship Id="rId5" Type="http://schemas.openxmlformats.org/officeDocument/2006/relationships/hyperlink" Target="https://en.wikipedia.org/wiki/Government_of_India" TargetMode="External"/><Relationship Id="rId15" Type="http://schemas.openxmlformats.org/officeDocument/2006/relationships/hyperlink" Target="https://en.wikipedia.org/wiki/Wildlife_Protection_Act,_1972" TargetMode="External"/><Relationship Id="rId10" Type="http://schemas.openxmlformats.org/officeDocument/2006/relationships/hyperlink" Target="https://en.wikipedia.org/wiki/Rajasthan" TargetMode="External"/><Relationship Id="rId4" Type="http://schemas.openxmlformats.org/officeDocument/2006/relationships/hyperlink" Target="https://en.wikipedia.org/wiki/Bhopal_Tragedy" TargetMode="External"/><Relationship Id="rId9" Type="http://schemas.openxmlformats.org/officeDocument/2006/relationships/hyperlink" Target="https://en.wikipedia.org/wiki/Alwar" TargetMode="External"/><Relationship Id="rId14" Type="http://schemas.openxmlformats.org/officeDocument/2006/relationships/hyperlink" Target="https://en.wikipedia.org/wiki/Forest_Conservation_Act,_1980"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Maradu" TargetMode="External"/><Relationship Id="rId2" Type="http://schemas.openxmlformats.org/officeDocument/2006/relationships/hyperlink" Target="https://en.wikipedia.org/wiki/Supreme_Court_of_India" TargetMode="External"/><Relationship Id="rId1" Type="http://schemas.openxmlformats.org/officeDocument/2006/relationships/slideLayout" Target="../slideLayouts/slideLayout2.xml"/><Relationship Id="rId6" Type="http://schemas.openxmlformats.org/officeDocument/2006/relationships/hyperlink" Target="https://en.wikipedia.org/wiki/Ministry_of_Environment_and_Forests" TargetMode="External"/><Relationship Id="rId5" Type="http://schemas.openxmlformats.org/officeDocument/2006/relationships/hyperlink" Target="https://en.wikipedia.org/wiki/Coastal_Regulation_Zone" TargetMode="External"/><Relationship Id="rId4" Type="http://schemas.openxmlformats.org/officeDocument/2006/relationships/hyperlink" Target="https://en.wikipedia.org/wiki/Kerala"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REgions%20of%20ATM.jfif" TargetMode="External"/><Relationship Id="rId2" Type="http://schemas.openxmlformats.org/officeDocument/2006/relationships/hyperlink" Target="Components%20of%20environment.jfi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CE0B3-E851-427F-B074-8FC35FFB3B18}"/>
              </a:ext>
            </a:extLst>
          </p:cNvPr>
          <p:cNvSpPr>
            <a:spLocks noGrp="1"/>
          </p:cNvSpPr>
          <p:nvPr>
            <p:ph type="ctrTitle"/>
          </p:nvPr>
        </p:nvSpPr>
        <p:spPr/>
        <p:txBody>
          <a:bodyPr/>
          <a:lstStyle/>
          <a:p>
            <a:r>
              <a:rPr lang="en-US" dirty="0"/>
              <a:t>18CYM101T- Environmental Science</a:t>
            </a:r>
            <a:endParaRPr lang="en-IN" dirty="0"/>
          </a:p>
        </p:txBody>
      </p:sp>
      <p:sp>
        <p:nvSpPr>
          <p:cNvPr id="3" name="Subtitle 2">
            <a:extLst>
              <a:ext uri="{FF2B5EF4-FFF2-40B4-BE49-F238E27FC236}">
                <a16:creationId xmlns:a16="http://schemas.microsoft.com/office/drawing/2014/main" id="{3265FF9C-199B-4613-A1F3-B14FEE911BF4}"/>
              </a:ext>
            </a:extLst>
          </p:cNvPr>
          <p:cNvSpPr>
            <a:spLocks noGrp="1"/>
          </p:cNvSpPr>
          <p:nvPr>
            <p:ph type="subTitle" idx="1"/>
          </p:nvPr>
        </p:nvSpPr>
        <p:spPr>
          <a:xfrm>
            <a:off x="6374167" y="3657597"/>
            <a:ext cx="3133900" cy="763483"/>
          </a:xfrm>
        </p:spPr>
        <p:txBody>
          <a:bodyPr>
            <a:normAutofit lnSpcReduction="10000"/>
          </a:bodyPr>
          <a:lstStyle/>
          <a:p>
            <a:pPr algn="just">
              <a:spcAft>
                <a:spcPts val="0"/>
              </a:spcAft>
            </a:pPr>
            <a:r>
              <a:rPr lang="en-US" dirty="0" err="1"/>
              <a:t>S.Vignesh,M.E</a:t>
            </a:r>
            <a:r>
              <a:rPr lang="en-US" dirty="0"/>
              <a:t>.,(Ph.D.)</a:t>
            </a:r>
          </a:p>
          <a:p>
            <a:pPr algn="just">
              <a:spcAft>
                <a:spcPts val="0"/>
              </a:spcAft>
            </a:pPr>
            <a:r>
              <a:rPr lang="en-US" dirty="0"/>
              <a:t>Asst. Prof/Mech</a:t>
            </a:r>
            <a:endParaRPr lang="en-IN" dirty="0"/>
          </a:p>
        </p:txBody>
      </p:sp>
    </p:spTree>
    <p:extLst>
      <p:ext uri="{BB962C8B-B14F-4D97-AF65-F5344CB8AC3E}">
        <p14:creationId xmlns:p14="http://schemas.microsoft.com/office/powerpoint/2010/main" val="1074484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170B228-2FF3-4F94-9303-2E40566D5166}"/>
              </a:ext>
            </a:extLst>
          </p:cNvPr>
          <p:cNvPicPr>
            <a:picLocks noGrp="1" noChangeAspect="1"/>
          </p:cNvPicPr>
          <p:nvPr>
            <p:ph idx="1"/>
          </p:nvPr>
        </p:nvPicPr>
        <p:blipFill>
          <a:blip r:embed="rId2"/>
          <a:stretch>
            <a:fillRect/>
          </a:stretch>
        </p:blipFill>
        <p:spPr>
          <a:xfrm>
            <a:off x="1019352" y="682906"/>
            <a:ext cx="10153296" cy="5521124"/>
          </a:xfrm>
          <a:prstGeom prst="rect">
            <a:avLst/>
          </a:prstGeom>
        </p:spPr>
      </p:pic>
    </p:spTree>
    <p:extLst>
      <p:ext uri="{BB962C8B-B14F-4D97-AF65-F5344CB8AC3E}">
        <p14:creationId xmlns:p14="http://schemas.microsoft.com/office/powerpoint/2010/main" val="2324051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A1D1A-526B-4506-AC15-F767E0EFFE59}"/>
              </a:ext>
            </a:extLst>
          </p:cNvPr>
          <p:cNvSpPr>
            <a:spLocks noGrp="1"/>
          </p:cNvSpPr>
          <p:nvPr>
            <p:ph type="title"/>
          </p:nvPr>
        </p:nvSpPr>
        <p:spPr/>
        <p:txBody>
          <a:bodyPr/>
          <a:lstStyle/>
          <a:p>
            <a:r>
              <a:rPr lang="en-US" dirty="0"/>
              <a:t>ACID RAIN</a:t>
            </a:r>
            <a:endParaRPr lang="en-IN" dirty="0"/>
          </a:p>
        </p:txBody>
      </p:sp>
      <p:pic>
        <p:nvPicPr>
          <p:cNvPr id="4" name="Content Placeholder 3">
            <a:extLst>
              <a:ext uri="{FF2B5EF4-FFF2-40B4-BE49-F238E27FC236}">
                <a16:creationId xmlns:a16="http://schemas.microsoft.com/office/drawing/2014/main" id="{6C7E12E6-3EA6-4A46-8B4D-89748796135A}"/>
              </a:ext>
            </a:extLst>
          </p:cNvPr>
          <p:cNvPicPr>
            <a:picLocks noGrp="1" noChangeAspect="1"/>
          </p:cNvPicPr>
          <p:nvPr>
            <p:ph idx="1"/>
          </p:nvPr>
        </p:nvPicPr>
        <p:blipFill>
          <a:blip r:embed="rId2"/>
          <a:stretch>
            <a:fillRect/>
          </a:stretch>
        </p:blipFill>
        <p:spPr>
          <a:xfrm>
            <a:off x="986015" y="1921396"/>
            <a:ext cx="10393406" cy="4166887"/>
          </a:xfrm>
          <a:prstGeom prst="rect">
            <a:avLst/>
          </a:prstGeom>
        </p:spPr>
      </p:pic>
    </p:spTree>
    <p:extLst>
      <p:ext uri="{BB962C8B-B14F-4D97-AF65-F5344CB8AC3E}">
        <p14:creationId xmlns:p14="http://schemas.microsoft.com/office/powerpoint/2010/main" val="985071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8134352-9601-499F-8B61-DD55E65E98B9}"/>
              </a:ext>
            </a:extLst>
          </p:cNvPr>
          <p:cNvPicPr>
            <a:picLocks noGrp="1" noChangeAspect="1"/>
          </p:cNvPicPr>
          <p:nvPr>
            <p:ph idx="1"/>
          </p:nvPr>
        </p:nvPicPr>
        <p:blipFill>
          <a:blip r:embed="rId2"/>
          <a:stretch>
            <a:fillRect/>
          </a:stretch>
        </p:blipFill>
        <p:spPr>
          <a:xfrm>
            <a:off x="1157467" y="822325"/>
            <a:ext cx="10509813" cy="5053013"/>
          </a:xfrm>
          <a:prstGeom prst="rect">
            <a:avLst/>
          </a:prstGeom>
        </p:spPr>
      </p:pic>
    </p:spTree>
    <p:extLst>
      <p:ext uri="{BB962C8B-B14F-4D97-AF65-F5344CB8AC3E}">
        <p14:creationId xmlns:p14="http://schemas.microsoft.com/office/powerpoint/2010/main" val="3363519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BE51664-4517-4FA3-B443-81EF5ED0AF10}"/>
              </a:ext>
            </a:extLst>
          </p:cNvPr>
          <p:cNvPicPr>
            <a:picLocks noGrp="1" noChangeAspect="1"/>
          </p:cNvPicPr>
          <p:nvPr>
            <p:ph idx="1"/>
          </p:nvPr>
        </p:nvPicPr>
        <p:blipFill>
          <a:blip r:embed="rId2"/>
          <a:stretch>
            <a:fillRect/>
          </a:stretch>
        </p:blipFill>
        <p:spPr>
          <a:xfrm>
            <a:off x="995423" y="730394"/>
            <a:ext cx="10127848" cy="5332466"/>
          </a:xfrm>
          <a:prstGeom prst="rect">
            <a:avLst/>
          </a:prstGeom>
        </p:spPr>
      </p:pic>
    </p:spTree>
    <p:extLst>
      <p:ext uri="{BB962C8B-B14F-4D97-AF65-F5344CB8AC3E}">
        <p14:creationId xmlns:p14="http://schemas.microsoft.com/office/powerpoint/2010/main" val="143964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162FD0C-D743-4F2E-ACCA-882F4A0B69E4}"/>
              </a:ext>
            </a:extLst>
          </p:cNvPr>
          <p:cNvPicPr>
            <a:picLocks noGrp="1" noChangeAspect="1"/>
          </p:cNvPicPr>
          <p:nvPr>
            <p:ph idx="1"/>
          </p:nvPr>
        </p:nvPicPr>
        <p:blipFill>
          <a:blip r:embed="rId2"/>
          <a:stretch>
            <a:fillRect/>
          </a:stretch>
        </p:blipFill>
        <p:spPr>
          <a:xfrm>
            <a:off x="985149" y="844952"/>
            <a:ext cx="10397145" cy="4791919"/>
          </a:xfrm>
          <a:prstGeom prst="rect">
            <a:avLst/>
          </a:prstGeom>
        </p:spPr>
      </p:pic>
    </p:spTree>
    <p:extLst>
      <p:ext uri="{BB962C8B-B14F-4D97-AF65-F5344CB8AC3E}">
        <p14:creationId xmlns:p14="http://schemas.microsoft.com/office/powerpoint/2010/main" val="4247595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5F6EA-010F-4BFF-BB58-C89BD734E9DF}"/>
              </a:ext>
            </a:extLst>
          </p:cNvPr>
          <p:cNvSpPr>
            <a:spLocks noGrp="1"/>
          </p:cNvSpPr>
          <p:nvPr>
            <p:ph type="title"/>
          </p:nvPr>
        </p:nvSpPr>
        <p:spPr>
          <a:xfrm>
            <a:off x="1295401" y="738205"/>
            <a:ext cx="9601195" cy="487853"/>
          </a:xfrm>
        </p:spPr>
        <p:txBody>
          <a:bodyPr>
            <a:normAutofit fontScale="90000"/>
          </a:bodyPr>
          <a:lstStyle/>
          <a:p>
            <a:r>
              <a:rPr lang="en-US" b="1" dirty="0">
                <a:solidFill>
                  <a:srgbClr val="FF0000"/>
                </a:solidFill>
              </a:rPr>
              <a:t>Environmental Protection Act 1986</a:t>
            </a:r>
            <a:endParaRPr lang="en-IN" b="1" dirty="0">
              <a:solidFill>
                <a:srgbClr val="FF0000"/>
              </a:solidFill>
            </a:endParaRPr>
          </a:p>
        </p:txBody>
      </p:sp>
      <p:sp>
        <p:nvSpPr>
          <p:cNvPr id="3" name="Content Placeholder 2">
            <a:extLst>
              <a:ext uri="{FF2B5EF4-FFF2-40B4-BE49-F238E27FC236}">
                <a16:creationId xmlns:a16="http://schemas.microsoft.com/office/drawing/2014/main" id="{8522D075-F2E1-4F35-B122-850308F85E8B}"/>
              </a:ext>
            </a:extLst>
          </p:cNvPr>
          <p:cNvSpPr>
            <a:spLocks noGrp="1"/>
          </p:cNvSpPr>
          <p:nvPr>
            <p:ph idx="1"/>
          </p:nvPr>
        </p:nvSpPr>
        <p:spPr>
          <a:xfrm>
            <a:off x="1099595" y="1226058"/>
            <a:ext cx="9797002" cy="4649810"/>
          </a:xfrm>
        </p:spPr>
        <p:txBody>
          <a:bodyPr/>
          <a:lstStyle/>
          <a:p>
            <a:pPr algn="just"/>
            <a:r>
              <a:rPr lang="en-US" b="1" dirty="0">
                <a:solidFill>
                  <a:srgbClr val="222222"/>
                </a:solidFill>
                <a:latin typeface="Arial" panose="020B0604020202020204" pitchFamily="34" charset="0"/>
              </a:rPr>
              <a:t>Environment Protection Act,1986</a:t>
            </a:r>
            <a:r>
              <a:rPr lang="en-US" dirty="0">
                <a:solidFill>
                  <a:srgbClr val="222222"/>
                </a:solidFill>
                <a:latin typeface="Arial" panose="020B0604020202020204" pitchFamily="34" charset="0"/>
              </a:rPr>
              <a:t> is an </a:t>
            </a:r>
            <a:r>
              <a:rPr lang="en-US" dirty="0">
                <a:solidFill>
                  <a:srgbClr val="0B0080"/>
                </a:solidFill>
                <a:latin typeface="Arial" panose="020B0604020202020204" pitchFamily="34" charset="0"/>
                <a:hlinkClick r:id="rId2" tooltip="Act of Parliament">
                  <a:extLst>
                    <a:ext uri="{A12FA001-AC4F-418D-AE19-62706E023703}">
                      <ahyp:hlinkClr xmlns:ahyp="http://schemas.microsoft.com/office/drawing/2018/hyperlinkcolor" val="tx"/>
                    </a:ext>
                  </a:extLst>
                </a:hlinkClick>
              </a:rPr>
              <a:t>Act</a:t>
            </a:r>
            <a:r>
              <a:rPr lang="en-US" dirty="0">
                <a:solidFill>
                  <a:srgbClr val="222222"/>
                </a:solidFill>
                <a:latin typeface="Arial" panose="020B0604020202020204" pitchFamily="34" charset="0"/>
              </a:rPr>
              <a:t> of the </a:t>
            </a:r>
            <a:r>
              <a:rPr lang="en-US" dirty="0">
                <a:solidFill>
                  <a:srgbClr val="0B0080"/>
                </a:solidFill>
                <a:latin typeface="Arial" panose="020B0604020202020204" pitchFamily="34" charset="0"/>
                <a:hlinkClick r:id="rId3" tooltip="Parliament of India">
                  <a:extLst>
                    <a:ext uri="{A12FA001-AC4F-418D-AE19-62706E023703}">
                      <ahyp:hlinkClr xmlns:ahyp="http://schemas.microsoft.com/office/drawing/2018/hyperlinkcolor" val="tx"/>
                    </a:ext>
                  </a:extLst>
                </a:hlinkClick>
              </a:rPr>
              <a:t>Parliament of India</a:t>
            </a:r>
            <a:r>
              <a:rPr lang="en-US" dirty="0">
                <a:solidFill>
                  <a:srgbClr val="222222"/>
                </a:solidFill>
                <a:latin typeface="Arial" panose="020B0604020202020204" pitchFamily="34" charset="0"/>
              </a:rPr>
              <a:t>. In the wake of the </a:t>
            </a:r>
            <a:r>
              <a:rPr lang="en-US" dirty="0">
                <a:solidFill>
                  <a:srgbClr val="0B0080"/>
                </a:solidFill>
                <a:latin typeface="Arial" panose="020B0604020202020204" pitchFamily="34" charset="0"/>
                <a:hlinkClick r:id="rId4" tooltip="Bhopal Tragedy">
                  <a:extLst>
                    <a:ext uri="{A12FA001-AC4F-418D-AE19-62706E023703}">
                      <ahyp:hlinkClr xmlns:ahyp="http://schemas.microsoft.com/office/drawing/2018/hyperlinkcolor" val="tx"/>
                    </a:ext>
                  </a:extLst>
                </a:hlinkClick>
              </a:rPr>
              <a:t>Bhopal Tragedy</a:t>
            </a:r>
            <a:r>
              <a:rPr lang="en-US" dirty="0">
                <a:solidFill>
                  <a:srgbClr val="222222"/>
                </a:solidFill>
                <a:latin typeface="Arial" panose="020B0604020202020204" pitchFamily="34" charset="0"/>
              </a:rPr>
              <a:t>, the </a:t>
            </a:r>
            <a:r>
              <a:rPr lang="en-US" dirty="0">
                <a:solidFill>
                  <a:srgbClr val="0B0080"/>
                </a:solidFill>
                <a:latin typeface="Arial" panose="020B0604020202020204" pitchFamily="34" charset="0"/>
                <a:hlinkClick r:id="rId5" tooltip="Government of India">
                  <a:extLst>
                    <a:ext uri="{A12FA001-AC4F-418D-AE19-62706E023703}">
                      <ahyp:hlinkClr xmlns:ahyp="http://schemas.microsoft.com/office/drawing/2018/hyperlinkcolor" val="tx"/>
                    </a:ext>
                  </a:extLst>
                </a:hlinkClick>
              </a:rPr>
              <a:t>Government of India</a:t>
            </a:r>
            <a:r>
              <a:rPr lang="en-US" dirty="0">
                <a:solidFill>
                  <a:srgbClr val="222222"/>
                </a:solidFill>
                <a:latin typeface="Arial" panose="020B0604020202020204" pitchFamily="34" charset="0"/>
              </a:rPr>
              <a:t> enacted the Environment Protection Act of 1986 under Article 253 of the Constitution. </a:t>
            </a:r>
          </a:p>
          <a:p>
            <a:pPr algn="just"/>
            <a:r>
              <a:rPr lang="en-US" dirty="0">
                <a:solidFill>
                  <a:srgbClr val="222222"/>
                </a:solidFill>
                <a:latin typeface="Arial" panose="020B0604020202020204" pitchFamily="34" charset="0"/>
              </a:rPr>
              <a:t>Passed in March 1986, it came into force on 19 November 1986.</a:t>
            </a:r>
          </a:p>
          <a:p>
            <a:pPr algn="just"/>
            <a:r>
              <a:rPr lang="en-US" dirty="0">
                <a:solidFill>
                  <a:srgbClr val="222222"/>
                </a:solidFill>
                <a:latin typeface="Arial" panose="020B0604020202020204" pitchFamily="34" charset="0"/>
              </a:rPr>
              <a:t>The areas on which restriction has been imposed by this act include </a:t>
            </a:r>
            <a:r>
              <a:rPr lang="en-US" dirty="0" err="1">
                <a:solidFill>
                  <a:srgbClr val="0B0080"/>
                </a:solidFill>
                <a:latin typeface="Arial" panose="020B0604020202020204" pitchFamily="34" charset="0"/>
                <a:hlinkClick r:id="rId6" tooltip="Doon Valley">
                  <a:extLst>
                    <a:ext uri="{A12FA001-AC4F-418D-AE19-62706E023703}">
                      <ahyp:hlinkClr xmlns:ahyp="http://schemas.microsoft.com/office/drawing/2018/hyperlinkcolor" val="tx"/>
                    </a:ext>
                  </a:extLst>
                </a:hlinkClick>
              </a:rPr>
              <a:t>Doon</a:t>
            </a:r>
            <a:r>
              <a:rPr lang="en-US" dirty="0">
                <a:solidFill>
                  <a:srgbClr val="0B0080"/>
                </a:solidFill>
                <a:latin typeface="Arial" panose="020B0604020202020204" pitchFamily="34" charset="0"/>
                <a:hlinkClick r:id="rId6" tooltip="Doon Valley">
                  <a:extLst>
                    <a:ext uri="{A12FA001-AC4F-418D-AE19-62706E023703}">
                      <ahyp:hlinkClr xmlns:ahyp="http://schemas.microsoft.com/office/drawing/2018/hyperlinkcolor" val="tx"/>
                    </a:ext>
                  </a:extLst>
                </a:hlinkClick>
              </a:rPr>
              <a:t> Valley</a:t>
            </a:r>
            <a:r>
              <a:rPr lang="en-US" dirty="0">
                <a:solidFill>
                  <a:srgbClr val="222222"/>
                </a:solidFill>
                <a:latin typeface="Arial" panose="020B0604020202020204" pitchFamily="34" charset="0"/>
              </a:rPr>
              <a:t> in </a:t>
            </a:r>
            <a:r>
              <a:rPr lang="en-US" dirty="0">
                <a:solidFill>
                  <a:srgbClr val="0B0080"/>
                </a:solidFill>
                <a:latin typeface="Arial" panose="020B0604020202020204" pitchFamily="34" charset="0"/>
                <a:hlinkClick r:id="rId7" tooltip="Uttarakhand">
                  <a:extLst>
                    <a:ext uri="{A12FA001-AC4F-418D-AE19-62706E023703}">
                      <ahyp:hlinkClr xmlns:ahyp="http://schemas.microsoft.com/office/drawing/2018/hyperlinkcolor" val="tx"/>
                    </a:ext>
                  </a:extLst>
                </a:hlinkClick>
              </a:rPr>
              <a:t>Uttarakhand</a:t>
            </a:r>
            <a:r>
              <a:rPr lang="en-US" dirty="0">
                <a:solidFill>
                  <a:srgbClr val="222222"/>
                </a:solidFill>
                <a:latin typeface="Arial" panose="020B0604020202020204" pitchFamily="34" charset="0"/>
              </a:rPr>
              <a:t>, </a:t>
            </a:r>
            <a:r>
              <a:rPr lang="en-US" dirty="0" err="1">
                <a:solidFill>
                  <a:srgbClr val="A55858"/>
                </a:solidFill>
                <a:latin typeface="Arial" panose="020B0604020202020204" pitchFamily="34" charset="0"/>
                <a:hlinkClick r:id="rId8" tooltip="Aravali Regions (page does not exist)">
                  <a:extLst>
                    <a:ext uri="{A12FA001-AC4F-418D-AE19-62706E023703}">
                      <ahyp:hlinkClr xmlns:ahyp="http://schemas.microsoft.com/office/drawing/2018/hyperlinkcolor" val="tx"/>
                    </a:ext>
                  </a:extLst>
                </a:hlinkClick>
              </a:rPr>
              <a:t>Aravali</a:t>
            </a:r>
            <a:r>
              <a:rPr lang="en-US" dirty="0">
                <a:solidFill>
                  <a:srgbClr val="A55858"/>
                </a:solidFill>
                <a:latin typeface="Arial" panose="020B0604020202020204" pitchFamily="34" charset="0"/>
                <a:hlinkClick r:id="rId8" tooltip="Aravali Regions (page does not exist)">
                  <a:extLst>
                    <a:ext uri="{A12FA001-AC4F-418D-AE19-62706E023703}">
                      <ahyp:hlinkClr xmlns:ahyp="http://schemas.microsoft.com/office/drawing/2018/hyperlinkcolor" val="tx"/>
                    </a:ext>
                  </a:extLst>
                </a:hlinkClick>
              </a:rPr>
              <a:t> Regions</a:t>
            </a:r>
            <a:r>
              <a:rPr lang="en-US" dirty="0">
                <a:solidFill>
                  <a:srgbClr val="222222"/>
                </a:solidFill>
                <a:latin typeface="Arial" panose="020B0604020202020204" pitchFamily="34" charset="0"/>
              </a:rPr>
              <a:t> in </a:t>
            </a:r>
            <a:r>
              <a:rPr lang="en-US" dirty="0">
                <a:solidFill>
                  <a:srgbClr val="0B0080"/>
                </a:solidFill>
                <a:latin typeface="Arial" panose="020B0604020202020204" pitchFamily="34" charset="0"/>
                <a:hlinkClick r:id="rId9" tooltip="Alwar">
                  <a:extLst>
                    <a:ext uri="{A12FA001-AC4F-418D-AE19-62706E023703}">
                      <ahyp:hlinkClr xmlns:ahyp="http://schemas.microsoft.com/office/drawing/2018/hyperlinkcolor" val="tx"/>
                    </a:ext>
                  </a:extLst>
                </a:hlinkClick>
              </a:rPr>
              <a:t>Alwar</a:t>
            </a:r>
            <a:r>
              <a:rPr lang="en-US" dirty="0">
                <a:solidFill>
                  <a:srgbClr val="222222"/>
                </a:solidFill>
                <a:latin typeface="Arial" panose="020B0604020202020204" pitchFamily="34" charset="0"/>
              </a:rPr>
              <a:t>, </a:t>
            </a:r>
            <a:r>
              <a:rPr lang="en-US" dirty="0">
                <a:solidFill>
                  <a:srgbClr val="0B0080"/>
                </a:solidFill>
                <a:latin typeface="Arial" panose="020B0604020202020204" pitchFamily="34" charset="0"/>
                <a:hlinkClick r:id="rId10" tooltip="Rajasthan">
                  <a:extLst>
                    <a:ext uri="{A12FA001-AC4F-418D-AE19-62706E023703}">
                      <ahyp:hlinkClr xmlns:ahyp="http://schemas.microsoft.com/office/drawing/2018/hyperlinkcolor" val="tx"/>
                    </a:ext>
                  </a:extLst>
                </a:hlinkClick>
              </a:rPr>
              <a:t>Rajasthan</a:t>
            </a:r>
            <a:r>
              <a:rPr lang="en-US" dirty="0">
                <a:solidFill>
                  <a:srgbClr val="222222"/>
                </a:solidFill>
                <a:latin typeface="Arial" panose="020B0604020202020204" pitchFamily="34" charset="0"/>
              </a:rPr>
              <a:t>, </a:t>
            </a:r>
            <a:r>
              <a:rPr lang="en-US" dirty="0">
                <a:solidFill>
                  <a:srgbClr val="A55858"/>
                </a:solidFill>
                <a:latin typeface="Arial" panose="020B0604020202020204" pitchFamily="34" charset="0"/>
                <a:hlinkClick r:id="rId11" tooltip="Coastal zones (page does not exist)">
                  <a:extLst>
                    <a:ext uri="{A12FA001-AC4F-418D-AE19-62706E023703}">
                      <ahyp:hlinkClr xmlns:ahyp="http://schemas.microsoft.com/office/drawing/2018/hyperlinkcolor" val="tx"/>
                    </a:ext>
                  </a:extLst>
                </a:hlinkClick>
              </a:rPr>
              <a:t>Coastal zones</a:t>
            </a:r>
            <a:r>
              <a:rPr lang="en-US" dirty="0">
                <a:solidFill>
                  <a:srgbClr val="222222"/>
                </a:solidFill>
                <a:latin typeface="Arial" panose="020B0604020202020204" pitchFamily="34" charset="0"/>
              </a:rPr>
              <a:t> and </a:t>
            </a:r>
            <a:r>
              <a:rPr lang="en-US" dirty="0">
                <a:solidFill>
                  <a:srgbClr val="0B0080"/>
                </a:solidFill>
                <a:latin typeface="Arial" panose="020B0604020202020204" pitchFamily="34" charset="0"/>
                <a:hlinkClick r:id="rId12" tooltip="Ecologically sensitive zones">
                  <a:extLst>
                    <a:ext uri="{A12FA001-AC4F-418D-AE19-62706E023703}">
                      <ahyp:hlinkClr xmlns:ahyp="http://schemas.microsoft.com/office/drawing/2018/hyperlinkcolor" val="tx"/>
                    </a:ext>
                  </a:extLst>
                </a:hlinkClick>
              </a:rPr>
              <a:t>ecologically sensitive zones</a:t>
            </a:r>
            <a:r>
              <a:rPr lang="en-US" dirty="0">
                <a:solidFill>
                  <a:srgbClr val="222222"/>
                </a:solidFill>
                <a:latin typeface="Arial" panose="020B0604020202020204" pitchFamily="34" charset="0"/>
              </a:rPr>
              <a:t>, </a:t>
            </a:r>
            <a:r>
              <a:rPr lang="en-US" dirty="0" err="1">
                <a:solidFill>
                  <a:srgbClr val="222222"/>
                </a:solidFill>
                <a:latin typeface="Arial" panose="020B0604020202020204" pitchFamily="34" charset="0"/>
              </a:rPr>
              <a:t>etc</a:t>
            </a:r>
            <a:endParaRPr lang="en-US" dirty="0">
              <a:solidFill>
                <a:srgbClr val="222222"/>
              </a:solidFill>
              <a:latin typeface="Arial" panose="020B0604020202020204" pitchFamily="34" charset="0"/>
            </a:endParaRPr>
          </a:p>
          <a:p>
            <a:pPr algn="just"/>
            <a:r>
              <a:rPr lang="en-US" dirty="0">
                <a:solidFill>
                  <a:srgbClr val="0B0080"/>
                </a:solidFill>
                <a:latin typeface="Arial" panose="020B0604020202020204" pitchFamily="34" charset="0"/>
                <a:hlinkClick r:id="rId13" tooltip="Air (Prevention and Control of Pollution) Act">
                  <a:extLst>
                    <a:ext uri="{A12FA001-AC4F-418D-AE19-62706E023703}">
                      <ahyp:hlinkClr xmlns:ahyp="http://schemas.microsoft.com/office/drawing/2018/hyperlinkcolor" val="tx"/>
                    </a:ext>
                  </a:extLst>
                </a:hlinkClick>
              </a:rPr>
              <a:t>Air (Prevention and Control of Pollution) Act</a:t>
            </a:r>
            <a:r>
              <a:rPr lang="en-US" dirty="0">
                <a:solidFill>
                  <a:srgbClr val="222222"/>
                </a:solidFill>
                <a:latin typeface="Arial" panose="020B0604020202020204" pitchFamily="34" charset="0"/>
              </a:rPr>
              <a:t> </a:t>
            </a:r>
            <a:r>
              <a:rPr lang="en-US" dirty="0">
                <a:solidFill>
                  <a:srgbClr val="0B0080"/>
                </a:solidFill>
                <a:latin typeface="Arial" panose="020B0604020202020204" pitchFamily="34" charset="0"/>
                <a:hlinkClick r:id="rId14" tooltip="Forest Conservation Act, 1980">
                  <a:extLst>
                    <a:ext uri="{A12FA001-AC4F-418D-AE19-62706E023703}">
                      <ahyp:hlinkClr xmlns:ahyp="http://schemas.microsoft.com/office/drawing/2018/hyperlinkcolor" val="tx"/>
                    </a:ext>
                  </a:extLst>
                </a:hlinkClick>
              </a:rPr>
              <a:t>Forest Conservation Act, 1980</a:t>
            </a:r>
            <a:r>
              <a:rPr lang="en-US" dirty="0">
                <a:solidFill>
                  <a:srgbClr val="222222"/>
                </a:solidFill>
                <a:latin typeface="Arial" panose="020B0604020202020204" pitchFamily="34" charset="0"/>
              </a:rPr>
              <a:t> </a:t>
            </a:r>
            <a:r>
              <a:rPr lang="en-US" dirty="0">
                <a:solidFill>
                  <a:srgbClr val="0B0080"/>
                </a:solidFill>
                <a:latin typeface="Arial" panose="020B0604020202020204" pitchFamily="34" charset="0"/>
                <a:hlinkClick r:id="rId15" tooltip="Wildlife Protection Act, 1972">
                  <a:extLst>
                    <a:ext uri="{A12FA001-AC4F-418D-AE19-62706E023703}">
                      <ahyp:hlinkClr xmlns:ahyp="http://schemas.microsoft.com/office/drawing/2018/hyperlinkcolor" val="tx"/>
                    </a:ext>
                  </a:extLst>
                </a:hlinkClick>
              </a:rPr>
              <a:t>Wildlife Protection Act, 1972</a:t>
            </a:r>
            <a:r>
              <a:rPr lang="en-US" dirty="0">
                <a:solidFill>
                  <a:srgbClr val="222222"/>
                </a:solidFill>
                <a:latin typeface="Arial" panose="020B0604020202020204" pitchFamily="34" charset="0"/>
              </a:rPr>
              <a:t> </a:t>
            </a:r>
            <a:r>
              <a:rPr lang="en-US" dirty="0">
                <a:solidFill>
                  <a:srgbClr val="A55858"/>
                </a:solidFill>
                <a:latin typeface="Arial" panose="020B0604020202020204" pitchFamily="34" charset="0"/>
                <a:hlinkClick r:id="rId16" tooltip="Water Protection Act, 1974 (page does not exist)">
                  <a:extLst>
                    <a:ext uri="{A12FA001-AC4F-418D-AE19-62706E023703}">
                      <ahyp:hlinkClr xmlns:ahyp="http://schemas.microsoft.com/office/drawing/2018/hyperlinkcolor" val="tx"/>
                    </a:ext>
                  </a:extLst>
                </a:hlinkClick>
              </a:rPr>
              <a:t>Water Protection Act, 1974</a:t>
            </a:r>
            <a:endParaRPr lang="en-IN" dirty="0"/>
          </a:p>
        </p:txBody>
      </p:sp>
    </p:spTree>
    <p:extLst>
      <p:ext uri="{BB962C8B-B14F-4D97-AF65-F5344CB8AC3E}">
        <p14:creationId xmlns:p14="http://schemas.microsoft.com/office/powerpoint/2010/main" val="14885261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9A683-7D07-4E70-8BA5-3E02899A8AE4}"/>
              </a:ext>
            </a:extLst>
          </p:cNvPr>
          <p:cNvSpPr>
            <a:spLocks noGrp="1"/>
          </p:cNvSpPr>
          <p:nvPr>
            <p:ph type="title"/>
          </p:nvPr>
        </p:nvSpPr>
        <p:spPr>
          <a:xfrm>
            <a:off x="1295402" y="982132"/>
            <a:ext cx="9422755" cy="765645"/>
          </a:xfrm>
        </p:spPr>
        <p:txBody>
          <a:bodyPr>
            <a:normAutofit fontScale="90000"/>
          </a:bodyPr>
          <a:lstStyle/>
          <a:p>
            <a:r>
              <a:rPr lang="en-US" b="1" dirty="0">
                <a:solidFill>
                  <a:srgbClr val="FF0000"/>
                </a:solidFill>
              </a:rPr>
              <a:t>COASTAL REGULATION ZONE(CRZ)</a:t>
            </a:r>
            <a:endParaRPr lang="en-IN" b="1" dirty="0">
              <a:solidFill>
                <a:srgbClr val="FF0000"/>
              </a:solidFill>
            </a:endParaRPr>
          </a:p>
        </p:txBody>
      </p:sp>
      <p:sp>
        <p:nvSpPr>
          <p:cNvPr id="3" name="Content Placeholder 2">
            <a:extLst>
              <a:ext uri="{FF2B5EF4-FFF2-40B4-BE49-F238E27FC236}">
                <a16:creationId xmlns:a16="http://schemas.microsoft.com/office/drawing/2014/main" id="{50273D08-0565-4BAB-9A7F-0B00BD64398C}"/>
              </a:ext>
            </a:extLst>
          </p:cNvPr>
          <p:cNvSpPr>
            <a:spLocks noGrp="1"/>
          </p:cNvSpPr>
          <p:nvPr>
            <p:ph idx="1"/>
          </p:nvPr>
        </p:nvSpPr>
        <p:spPr>
          <a:xfrm>
            <a:off x="1295401" y="1747777"/>
            <a:ext cx="9601195" cy="4128091"/>
          </a:xfrm>
        </p:spPr>
        <p:txBody>
          <a:bodyPr>
            <a:normAutofit lnSpcReduction="10000"/>
          </a:bodyPr>
          <a:lstStyle/>
          <a:p>
            <a:r>
              <a:rPr lang="en-US" dirty="0">
                <a:solidFill>
                  <a:srgbClr val="222222"/>
                </a:solidFill>
                <a:latin typeface="Arial" panose="020B0604020202020204" pitchFamily="34" charset="0"/>
              </a:rPr>
              <a:t>On 8 May 2019, the </a:t>
            </a:r>
            <a:r>
              <a:rPr lang="en-US" dirty="0">
                <a:solidFill>
                  <a:srgbClr val="0B0080"/>
                </a:solidFill>
                <a:latin typeface="Arial" panose="020B0604020202020204" pitchFamily="34" charset="0"/>
                <a:hlinkClick r:id="rId2" tooltip="Supreme Court of India">
                  <a:extLst>
                    <a:ext uri="{A12FA001-AC4F-418D-AE19-62706E023703}">
                      <ahyp:hlinkClr xmlns:ahyp="http://schemas.microsoft.com/office/drawing/2018/hyperlinkcolor" val="tx"/>
                    </a:ext>
                  </a:extLst>
                </a:hlinkClick>
              </a:rPr>
              <a:t>Supreme Court of India</a:t>
            </a:r>
            <a:r>
              <a:rPr lang="en-US" dirty="0">
                <a:solidFill>
                  <a:srgbClr val="222222"/>
                </a:solidFill>
                <a:latin typeface="Arial" panose="020B0604020202020204" pitchFamily="34" charset="0"/>
              </a:rPr>
              <a:t> ordered five apartments in </a:t>
            </a:r>
            <a:r>
              <a:rPr lang="en-US" dirty="0" err="1">
                <a:solidFill>
                  <a:srgbClr val="0B0080"/>
                </a:solidFill>
                <a:latin typeface="Arial" panose="020B0604020202020204" pitchFamily="34" charset="0"/>
                <a:hlinkClick r:id="rId3" tooltip="Maradu">
                  <a:extLst>
                    <a:ext uri="{A12FA001-AC4F-418D-AE19-62706E023703}">
                      <ahyp:hlinkClr xmlns:ahyp="http://schemas.microsoft.com/office/drawing/2018/hyperlinkcolor" val="tx"/>
                    </a:ext>
                  </a:extLst>
                </a:hlinkClick>
              </a:rPr>
              <a:t>Maradu</a:t>
            </a:r>
            <a:r>
              <a:rPr lang="en-US" dirty="0">
                <a:solidFill>
                  <a:srgbClr val="0B0080"/>
                </a:solidFill>
                <a:latin typeface="Arial" panose="020B0604020202020204" pitchFamily="34" charset="0"/>
                <a:hlinkClick r:id="rId3" tooltip="Maradu">
                  <a:extLst>
                    <a:ext uri="{A12FA001-AC4F-418D-AE19-62706E023703}">
                      <ahyp:hlinkClr xmlns:ahyp="http://schemas.microsoft.com/office/drawing/2018/hyperlinkcolor" val="tx"/>
                    </a:ext>
                  </a:extLst>
                </a:hlinkClick>
              </a:rPr>
              <a:t> municipality</a:t>
            </a:r>
            <a:r>
              <a:rPr lang="en-US" dirty="0">
                <a:solidFill>
                  <a:srgbClr val="222222"/>
                </a:solidFill>
                <a:latin typeface="Arial" panose="020B0604020202020204" pitchFamily="34" charset="0"/>
              </a:rPr>
              <a:t> in </a:t>
            </a:r>
            <a:r>
              <a:rPr lang="en-US" dirty="0">
                <a:solidFill>
                  <a:srgbClr val="0B0080"/>
                </a:solidFill>
                <a:latin typeface="Arial" panose="020B0604020202020204" pitchFamily="34" charset="0"/>
                <a:hlinkClick r:id="rId4" tooltip="Kerala">
                  <a:extLst>
                    <a:ext uri="{A12FA001-AC4F-418D-AE19-62706E023703}">
                      <ahyp:hlinkClr xmlns:ahyp="http://schemas.microsoft.com/office/drawing/2018/hyperlinkcolor" val="tx"/>
                    </a:ext>
                  </a:extLst>
                </a:hlinkClick>
              </a:rPr>
              <a:t>Kerala</a:t>
            </a:r>
            <a:r>
              <a:rPr lang="en-US" dirty="0">
                <a:solidFill>
                  <a:srgbClr val="222222"/>
                </a:solidFill>
                <a:latin typeface="Arial" panose="020B0604020202020204" pitchFamily="34" charset="0"/>
              </a:rPr>
              <a:t> to be demolished within one month, for violation of </a:t>
            </a:r>
            <a:r>
              <a:rPr lang="en-US" dirty="0">
                <a:solidFill>
                  <a:srgbClr val="0B0080"/>
                </a:solidFill>
                <a:latin typeface="Arial" panose="020B0604020202020204" pitchFamily="34" charset="0"/>
                <a:hlinkClick r:id="rId5" tooltip="Coastal Regulation Zone">
                  <a:extLst>
                    <a:ext uri="{A12FA001-AC4F-418D-AE19-62706E023703}">
                      <ahyp:hlinkClr xmlns:ahyp="http://schemas.microsoft.com/office/drawing/2018/hyperlinkcolor" val="tx"/>
                    </a:ext>
                  </a:extLst>
                </a:hlinkClick>
              </a:rPr>
              <a:t>Coastal Regulation Zone</a:t>
            </a:r>
            <a:r>
              <a:rPr lang="en-US" dirty="0">
                <a:solidFill>
                  <a:srgbClr val="222222"/>
                </a:solidFill>
                <a:latin typeface="Arial" panose="020B0604020202020204" pitchFamily="34" charset="0"/>
              </a:rPr>
              <a:t> (CRZ) rules, however, only four of these apartments had been constructed.</a:t>
            </a:r>
          </a:p>
          <a:p>
            <a:r>
              <a:rPr lang="en-US" b="1" dirty="0">
                <a:solidFill>
                  <a:srgbClr val="222222"/>
                </a:solidFill>
                <a:latin typeface="Arial" panose="020B0604020202020204" pitchFamily="34" charset="0"/>
              </a:rPr>
              <a:t>1991</a:t>
            </a:r>
            <a:r>
              <a:rPr lang="en-US" dirty="0">
                <a:solidFill>
                  <a:srgbClr val="222222"/>
                </a:solidFill>
                <a:latin typeface="Arial" panose="020B0604020202020204" pitchFamily="34" charset="0"/>
              </a:rPr>
              <a:t> In February 1991, a notification was issued by the </a:t>
            </a:r>
            <a:r>
              <a:rPr lang="en-US" dirty="0">
                <a:solidFill>
                  <a:srgbClr val="0B0080"/>
                </a:solidFill>
                <a:latin typeface="Arial" panose="020B0604020202020204" pitchFamily="34" charset="0"/>
                <a:hlinkClick r:id="rId6" tooltip="Ministry of Environment and Forests">
                  <a:extLst>
                    <a:ext uri="{A12FA001-AC4F-418D-AE19-62706E023703}">
                      <ahyp:hlinkClr xmlns:ahyp="http://schemas.microsoft.com/office/drawing/2018/hyperlinkcolor" val="tx"/>
                    </a:ext>
                  </a:extLst>
                </a:hlinkClick>
              </a:rPr>
              <a:t>Ministry of Environment and Forests</a:t>
            </a:r>
            <a:r>
              <a:rPr lang="en-US" dirty="0">
                <a:solidFill>
                  <a:srgbClr val="222222"/>
                </a:solidFill>
                <a:latin typeface="Arial" panose="020B0604020202020204" pitchFamily="34" charset="0"/>
              </a:rPr>
              <a:t> (</a:t>
            </a:r>
            <a:r>
              <a:rPr lang="en-US" dirty="0" err="1">
                <a:solidFill>
                  <a:srgbClr val="222222"/>
                </a:solidFill>
                <a:latin typeface="Arial" panose="020B0604020202020204" pitchFamily="34" charset="0"/>
              </a:rPr>
              <a:t>MoEF</a:t>
            </a:r>
            <a:r>
              <a:rPr lang="en-US" dirty="0">
                <a:solidFill>
                  <a:srgbClr val="222222"/>
                </a:solidFill>
                <a:latin typeface="Arial" panose="020B0604020202020204" pitchFamily="34" charset="0"/>
              </a:rPr>
              <a:t>) under the Environment Protection Act, 1986. This was for the regulation of activities in the coastal area. As per the notification, four categories of Coastal Regulation Zones (CRZ) were defined. CRZ I, CRZ II, CRZ III and CRZ IV</a:t>
            </a:r>
            <a:endParaRPr lang="en-IN" dirty="0"/>
          </a:p>
        </p:txBody>
      </p:sp>
    </p:spTree>
    <p:extLst>
      <p:ext uri="{BB962C8B-B14F-4D97-AF65-F5344CB8AC3E}">
        <p14:creationId xmlns:p14="http://schemas.microsoft.com/office/powerpoint/2010/main" val="2823028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66B78D-EB5A-401E-B649-F567CC77ED9F}"/>
              </a:ext>
            </a:extLst>
          </p:cNvPr>
          <p:cNvSpPr>
            <a:spLocks noGrp="1"/>
          </p:cNvSpPr>
          <p:nvPr>
            <p:ph idx="1"/>
          </p:nvPr>
        </p:nvSpPr>
        <p:spPr>
          <a:xfrm>
            <a:off x="995423" y="879676"/>
            <a:ext cx="9901174" cy="4996192"/>
          </a:xfrm>
        </p:spPr>
        <p:txBody>
          <a:bodyPr/>
          <a:lstStyle/>
          <a:p>
            <a:pPr algn="just"/>
            <a:r>
              <a:rPr lang="en-US" b="1" dirty="0">
                <a:solidFill>
                  <a:srgbClr val="222222"/>
                </a:solidFill>
                <a:latin typeface="Arial" panose="020B0604020202020204" pitchFamily="34" charset="0"/>
              </a:rPr>
              <a:t>CRZ I</a:t>
            </a:r>
            <a:r>
              <a:rPr lang="en-US" dirty="0">
                <a:solidFill>
                  <a:srgbClr val="222222"/>
                </a:solidFill>
                <a:latin typeface="Arial" panose="020B0604020202020204" pitchFamily="34" charset="0"/>
              </a:rPr>
              <a:t> areas are those "areas that are ecologically sensitive and important, such as... wildlife habitats, mangroves,... coral reefs, ...close to breeding and spawning grounds of fish and other marine life, ...rich in genetic-diversity, ...likely to be inundated due to rise in sea level consequent upon global warming and such other areas as may be declared</a:t>
            </a:r>
          </a:p>
          <a:p>
            <a:pPr algn="just"/>
            <a:r>
              <a:rPr lang="en-US" b="1" dirty="0">
                <a:solidFill>
                  <a:srgbClr val="222222"/>
                </a:solidFill>
                <a:latin typeface="Arial" panose="020B0604020202020204" pitchFamily="34" charset="0"/>
              </a:rPr>
              <a:t>CRZ II</a:t>
            </a:r>
            <a:r>
              <a:rPr lang="en-US" dirty="0">
                <a:solidFill>
                  <a:srgbClr val="222222"/>
                </a:solidFill>
                <a:latin typeface="Arial" panose="020B0604020202020204" pitchFamily="34" charset="0"/>
              </a:rPr>
              <a:t> areas are those "that have already been developed </a:t>
            </a:r>
            <a:r>
              <a:rPr lang="en-US" dirty="0" err="1">
                <a:solidFill>
                  <a:srgbClr val="222222"/>
                </a:solidFill>
                <a:latin typeface="Arial" panose="020B0604020202020204" pitchFamily="34" charset="0"/>
              </a:rPr>
              <a:t>upto</a:t>
            </a:r>
            <a:r>
              <a:rPr lang="en-US" dirty="0">
                <a:solidFill>
                  <a:srgbClr val="222222"/>
                </a:solidFill>
                <a:latin typeface="Arial" panose="020B0604020202020204" pitchFamily="34" charset="0"/>
              </a:rPr>
              <a:t> or close to the shoreline." "Developed area" is defined as "...area within the municipal limits or in other legally designated urban areas which is already substantially built up and which has been provided with drainage and approach roads and other infrastructural facilities, such as water supply and sewerage mains</a:t>
            </a:r>
            <a:endParaRPr lang="en-IN" dirty="0"/>
          </a:p>
        </p:txBody>
      </p:sp>
    </p:spTree>
    <p:extLst>
      <p:ext uri="{BB962C8B-B14F-4D97-AF65-F5344CB8AC3E}">
        <p14:creationId xmlns:p14="http://schemas.microsoft.com/office/powerpoint/2010/main" val="703513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3E71C-75AB-4A73-9553-79E05DBEF021}"/>
              </a:ext>
            </a:extLst>
          </p:cNvPr>
          <p:cNvSpPr>
            <a:spLocks noGrp="1"/>
          </p:cNvSpPr>
          <p:nvPr>
            <p:ph type="title"/>
          </p:nvPr>
        </p:nvSpPr>
        <p:spPr>
          <a:xfrm>
            <a:off x="1295402" y="982132"/>
            <a:ext cx="9601196" cy="436765"/>
          </a:xfrm>
        </p:spPr>
        <p:txBody>
          <a:bodyPr>
            <a:normAutofit fontScale="90000"/>
          </a:bodyPr>
          <a:lstStyle/>
          <a:p>
            <a:r>
              <a:rPr lang="en-US" dirty="0"/>
              <a:t>ACID RAIN</a:t>
            </a:r>
            <a:endParaRPr lang="en-IN" dirty="0"/>
          </a:p>
        </p:txBody>
      </p:sp>
      <p:sp>
        <p:nvSpPr>
          <p:cNvPr id="3" name="Content Placeholder 2">
            <a:extLst>
              <a:ext uri="{FF2B5EF4-FFF2-40B4-BE49-F238E27FC236}">
                <a16:creationId xmlns:a16="http://schemas.microsoft.com/office/drawing/2014/main" id="{26BFF16C-A3C0-4322-BA80-20D9557F3007}"/>
              </a:ext>
            </a:extLst>
          </p:cNvPr>
          <p:cNvSpPr>
            <a:spLocks noGrp="1"/>
          </p:cNvSpPr>
          <p:nvPr>
            <p:ph idx="1"/>
          </p:nvPr>
        </p:nvSpPr>
        <p:spPr>
          <a:xfrm>
            <a:off x="1198179" y="1537138"/>
            <a:ext cx="9698418" cy="4338730"/>
          </a:xfrm>
        </p:spPr>
        <p:txBody>
          <a:bodyPr>
            <a:normAutofit lnSpcReduction="10000"/>
          </a:bodyPr>
          <a:lstStyle/>
          <a:p>
            <a:pPr algn="just"/>
            <a:r>
              <a:rPr lang="en-US" dirty="0"/>
              <a:t>Acid rain is a rain or any other form of precipitation that is unusually acidic, meaning that it has elevated levels of hydrogen ions (low pH). </a:t>
            </a:r>
          </a:p>
          <a:p>
            <a:pPr algn="just"/>
            <a:r>
              <a:rPr lang="en-US" dirty="0"/>
              <a:t>It can have harmful effects on plants, aquatic animals and infrastructure. Acid rain is caused by emissions of sulfur dioxide and nitrogen oxide, which react with the water molecules in the atmosphere to produce acids.</a:t>
            </a:r>
          </a:p>
          <a:p>
            <a:pPr algn="just"/>
            <a:r>
              <a:rPr lang="en-US" dirty="0"/>
              <a:t> Nitrogen oxides can also be produced naturally by lightning strikes, and sulfur dioxide is produced by volcanic eruptions. </a:t>
            </a:r>
          </a:p>
          <a:p>
            <a:pPr algn="just"/>
            <a:r>
              <a:rPr lang="en-US" dirty="0"/>
              <a:t>Acid rain has been shown to have adverse impacts on forests, freshwaters and soils, killing insect and aquatic life-forms, causing paint to peel, corrosion of steel structures such as bridges, and weathering of stone buildings and statues as well as having impacts on human health.</a:t>
            </a:r>
            <a:endParaRPr lang="en-IN" dirty="0"/>
          </a:p>
        </p:txBody>
      </p:sp>
    </p:spTree>
    <p:extLst>
      <p:ext uri="{BB962C8B-B14F-4D97-AF65-F5344CB8AC3E}">
        <p14:creationId xmlns:p14="http://schemas.microsoft.com/office/powerpoint/2010/main" val="3442396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D622DB-141E-42BE-BE6B-138A2D4216AA}"/>
              </a:ext>
            </a:extLst>
          </p:cNvPr>
          <p:cNvSpPr>
            <a:spLocks noGrp="1"/>
          </p:cNvSpPr>
          <p:nvPr>
            <p:ph idx="1"/>
          </p:nvPr>
        </p:nvSpPr>
        <p:spPr>
          <a:xfrm>
            <a:off x="914400" y="786063"/>
            <a:ext cx="9982197" cy="5089805"/>
          </a:xfrm>
        </p:spPr>
        <p:txBody>
          <a:bodyPr/>
          <a:lstStyle/>
          <a:p>
            <a:pPr algn="just"/>
            <a:r>
              <a:rPr lang="en-US" dirty="0"/>
              <a:t>"Acid rain" is a popular term referring to the deposition of a mixture from wet (rain, snow, sleet, fog, </a:t>
            </a:r>
            <a:r>
              <a:rPr lang="en-US" dirty="0" err="1"/>
              <a:t>cloudwater</a:t>
            </a:r>
            <a:r>
              <a:rPr lang="en-US" dirty="0"/>
              <a:t>, and dew) and dry (acidifying particles and gases) acidic components. </a:t>
            </a:r>
          </a:p>
          <a:p>
            <a:pPr algn="just"/>
            <a:r>
              <a:rPr lang="en-US" dirty="0"/>
              <a:t>Distilled water, once carbon dioxide is removed, has a neutral pH of 7. Liquids with a pH less than 7 are acidic, and those with a pH greater than 7 are alkaline. "Clean" or unpolluted rain has an acidic pH, but usually no lower than 5.7, because carbon dioxide and water in the air react together to form carbonic acid, a weak acid according to the following reaction:</a:t>
            </a:r>
            <a:endParaRPr lang="en-IN" dirty="0"/>
          </a:p>
        </p:txBody>
      </p:sp>
    </p:spTree>
    <p:extLst>
      <p:ext uri="{BB962C8B-B14F-4D97-AF65-F5344CB8AC3E}">
        <p14:creationId xmlns:p14="http://schemas.microsoft.com/office/powerpoint/2010/main" val="1509915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3AA28-118B-4EB0-99A0-979F0F6BDDCE}"/>
              </a:ext>
            </a:extLst>
          </p:cNvPr>
          <p:cNvSpPr>
            <a:spLocks noGrp="1"/>
          </p:cNvSpPr>
          <p:nvPr>
            <p:ph type="title"/>
          </p:nvPr>
        </p:nvSpPr>
        <p:spPr>
          <a:xfrm>
            <a:off x="1295402" y="554854"/>
            <a:ext cx="9601196" cy="580338"/>
          </a:xfrm>
        </p:spPr>
        <p:txBody>
          <a:bodyPr>
            <a:normAutofit fontScale="90000"/>
          </a:bodyPr>
          <a:lstStyle/>
          <a:p>
            <a:r>
              <a:rPr lang="en-US" dirty="0"/>
              <a:t>Syllabus</a:t>
            </a:r>
            <a:endParaRPr lang="en-IN" dirty="0"/>
          </a:p>
        </p:txBody>
      </p:sp>
      <p:pic>
        <p:nvPicPr>
          <p:cNvPr id="4" name="Content Placeholder 3">
            <a:extLst>
              <a:ext uri="{FF2B5EF4-FFF2-40B4-BE49-F238E27FC236}">
                <a16:creationId xmlns:a16="http://schemas.microsoft.com/office/drawing/2014/main" id="{0371BABA-3B78-476F-B840-79FA0F726B90}"/>
              </a:ext>
            </a:extLst>
          </p:cNvPr>
          <p:cNvPicPr>
            <a:picLocks noGrp="1" noChangeAspect="1"/>
          </p:cNvPicPr>
          <p:nvPr>
            <p:ph idx="1"/>
          </p:nvPr>
        </p:nvPicPr>
        <p:blipFill>
          <a:blip r:embed="rId2"/>
          <a:stretch>
            <a:fillRect/>
          </a:stretch>
        </p:blipFill>
        <p:spPr>
          <a:xfrm>
            <a:off x="585202" y="1269507"/>
            <a:ext cx="11021596" cy="5033639"/>
          </a:xfrm>
          <a:prstGeom prst="rect">
            <a:avLst/>
          </a:prstGeom>
        </p:spPr>
      </p:pic>
    </p:spTree>
    <p:extLst>
      <p:ext uri="{BB962C8B-B14F-4D97-AF65-F5344CB8AC3E}">
        <p14:creationId xmlns:p14="http://schemas.microsoft.com/office/powerpoint/2010/main" val="22049258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22256B5-F51E-486A-B9DA-41951941D9FF}"/>
              </a:ext>
            </a:extLst>
          </p:cNvPr>
          <p:cNvPicPr>
            <a:picLocks noGrp="1" noChangeAspect="1"/>
          </p:cNvPicPr>
          <p:nvPr>
            <p:ph idx="1"/>
          </p:nvPr>
        </p:nvPicPr>
        <p:blipFill>
          <a:blip r:embed="rId2"/>
          <a:stretch>
            <a:fillRect/>
          </a:stretch>
        </p:blipFill>
        <p:spPr>
          <a:xfrm>
            <a:off x="962742" y="882315"/>
            <a:ext cx="9974005" cy="1486026"/>
          </a:xfrm>
          <a:prstGeom prst="rect">
            <a:avLst/>
          </a:prstGeom>
        </p:spPr>
      </p:pic>
    </p:spTree>
    <p:extLst>
      <p:ext uri="{BB962C8B-B14F-4D97-AF65-F5344CB8AC3E}">
        <p14:creationId xmlns:p14="http://schemas.microsoft.com/office/powerpoint/2010/main" val="3643139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19C95-42BE-41DC-9534-0F1B50A974D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72F7143-7356-4D0B-ADC6-0A0746154B11}"/>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17022503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BE313-0181-4E33-8C86-6262C31F50AD}"/>
              </a:ext>
            </a:extLst>
          </p:cNvPr>
          <p:cNvSpPr>
            <a:spLocks noGrp="1"/>
          </p:cNvSpPr>
          <p:nvPr>
            <p:ph type="title"/>
          </p:nvPr>
        </p:nvSpPr>
        <p:spPr>
          <a:xfrm>
            <a:off x="1295402" y="982133"/>
            <a:ext cx="9601196" cy="690360"/>
          </a:xfrm>
        </p:spPr>
        <p:txBody>
          <a:bodyPr>
            <a:normAutofit fontScale="90000"/>
          </a:bodyPr>
          <a:lstStyle/>
          <a:p>
            <a:r>
              <a:rPr lang="en-US" dirty="0"/>
              <a:t>Water Pollution</a:t>
            </a:r>
            <a:endParaRPr lang="en-IN" dirty="0"/>
          </a:p>
        </p:txBody>
      </p:sp>
      <p:pic>
        <p:nvPicPr>
          <p:cNvPr id="4" name="Content Placeholder 3">
            <a:extLst>
              <a:ext uri="{FF2B5EF4-FFF2-40B4-BE49-F238E27FC236}">
                <a16:creationId xmlns:a16="http://schemas.microsoft.com/office/drawing/2014/main" id="{0314E25D-0F93-45DB-8560-C3B285D3D109}"/>
              </a:ext>
            </a:extLst>
          </p:cNvPr>
          <p:cNvPicPr>
            <a:picLocks noGrp="1" noChangeAspect="1"/>
          </p:cNvPicPr>
          <p:nvPr>
            <p:ph idx="1"/>
          </p:nvPr>
        </p:nvPicPr>
        <p:blipFill>
          <a:blip r:embed="rId2"/>
          <a:stretch>
            <a:fillRect/>
          </a:stretch>
        </p:blipFill>
        <p:spPr>
          <a:xfrm>
            <a:off x="1909011" y="1612781"/>
            <a:ext cx="7917829" cy="4744615"/>
          </a:xfrm>
          <a:prstGeom prst="rect">
            <a:avLst/>
          </a:prstGeom>
        </p:spPr>
      </p:pic>
    </p:spTree>
    <p:extLst>
      <p:ext uri="{BB962C8B-B14F-4D97-AF65-F5344CB8AC3E}">
        <p14:creationId xmlns:p14="http://schemas.microsoft.com/office/powerpoint/2010/main" val="17175916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09471C-2B73-446D-AA28-91E93F7EBB22}"/>
              </a:ext>
            </a:extLst>
          </p:cNvPr>
          <p:cNvSpPr>
            <a:spLocks noGrp="1"/>
          </p:cNvSpPr>
          <p:nvPr>
            <p:ph idx="1"/>
          </p:nvPr>
        </p:nvSpPr>
        <p:spPr>
          <a:xfrm>
            <a:off x="962526" y="850233"/>
            <a:ext cx="9934071" cy="5073762"/>
          </a:xfrm>
        </p:spPr>
        <p:txBody>
          <a:bodyPr/>
          <a:lstStyle/>
          <a:p>
            <a:pPr algn="just"/>
            <a:r>
              <a:rPr lang="en-US" dirty="0"/>
              <a:t>Water pollution occurs when harmful substances—often chemicals or microorganisms—contaminate a stream, river, lake, ocean, aquifer, or other body of water, degrading water quality and rendering it toxic to humans or the environment.</a:t>
            </a:r>
          </a:p>
          <a:p>
            <a:pPr marL="0" indent="0" algn="just">
              <a:buNone/>
            </a:pPr>
            <a:r>
              <a:rPr lang="en-US" b="1" dirty="0"/>
              <a:t>Causes:</a:t>
            </a:r>
          </a:p>
          <a:p>
            <a:pPr algn="just"/>
            <a:r>
              <a:rPr lang="en-US" b="1" dirty="0"/>
              <a:t>Water is uniquely vulnerable to pollution. Known as a “universal solvent,” water is able to dissolve more substances than any other liquid on earth.</a:t>
            </a:r>
          </a:p>
          <a:p>
            <a:pPr algn="just"/>
            <a:r>
              <a:rPr lang="en-US" dirty="0"/>
              <a:t>It’s also why water is so easily polluted. Toxic substances from farms, towns, and factories readily dissolve into and mix with it, causing water pollution.</a:t>
            </a:r>
            <a:endParaRPr lang="en-IN" b="1" dirty="0"/>
          </a:p>
        </p:txBody>
      </p:sp>
    </p:spTree>
    <p:extLst>
      <p:ext uri="{BB962C8B-B14F-4D97-AF65-F5344CB8AC3E}">
        <p14:creationId xmlns:p14="http://schemas.microsoft.com/office/powerpoint/2010/main" val="10144807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600664-F80C-4FE1-B427-EBD98BE5D8A2}"/>
              </a:ext>
            </a:extLst>
          </p:cNvPr>
          <p:cNvSpPr>
            <a:spLocks noGrp="1"/>
          </p:cNvSpPr>
          <p:nvPr>
            <p:ph idx="1"/>
          </p:nvPr>
        </p:nvSpPr>
        <p:spPr>
          <a:xfrm>
            <a:off x="1171074" y="898358"/>
            <a:ext cx="9725523" cy="4977510"/>
          </a:xfrm>
        </p:spPr>
        <p:txBody>
          <a:bodyPr/>
          <a:lstStyle/>
          <a:p>
            <a:pPr marL="0" indent="0">
              <a:buNone/>
            </a:pPr>
            <a:r>
              <a:rPr lang="en-US" b="1" dirty="0"/>
              <a:t>CATEGORIES:</a:t>
            </a:r>
          </a:p>
          <a:p>
            <a:r>
              <a:rPr lang="en-US" b="1" dirty="0"/>
              <a:t>Groundwater</a:t>
            </a:r>
          </a:p>
          <a:p>
            <a:r>
              <a:rPr lang="en-US" b="1" dirty="0"/>
              <a:t>Surface water</a:t>
            </a:r>
          </a:p>
          <a:p>
            <a:r>
              <a:rPr lang="en-US" b="1" dirty="0"/>
              <a:t>Ocean water</a:t>
            </a:r>
          </a:p>
          <a:p>
            <a:r>
              <a:rPr lang="en-US" b="1" dirty="0"/>
              <a:t>Point source, Nonpoint </a:t>
            </a:r>
            <a:r>
              <a:rPr lang="en-US" b="1" dirty="0" err="1"/>
              <a:t>source,Transboundary</a:t>
            </a:r>
            <a:endParaRPr lang="en-US" b="1" dirty="0"/>
          </a:p>
          <a:p>
            <a:pPr marL="0" indent="0">
              <a:buNone/>
            </a:pPr>
            <a:endParaRPr lang="en-IN" b="1" dirty="0"/>
          </a:p>
        </p:txBody>
      </p:sp>
    </p:spTree>
    <p:extLst>
      <p:ext uri="{BB962C8B-B14F-4D97-AF65-F5344CB8AC3E}">
        <p14:creationId xmlns:p14="http://schemas.microsoft.com/office/powerpoint/2010/main" val="15000141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3619FB-9AE5-4CA4-926B-27708DFC42C2}"/>
              </a:ext>
            </a:extLst>
          </p:cNvPr>
          <p:cNvPicPr>
            <a:picLocks noChangeAspect="1"/>
          </p:cNvPicPr>
          <p:nvPr/>
        </p:nvPicPr>
        <p:blipFill>
          <a:blip r:embed="rId2"/>
          <a:stretch>
            <a:fillRect/>
          </a:stretch>
        </p:blipFill>
        <p:spPr>
          <a:xfrm>
            <a:off x="914400" y="471487"/>
            <a:ext cx="10523621" cy="5817018"/>
          </a:xfrm>
          <a:prstGeom prst="rect">
            <a:avLst/>
          </a:prstGeom>
        </p:spPr>
      </p:pic>
    </p:spTree>
    <p:extLst>
      <p:ext uri="{BB962C8B-B14F-4D97-AF65-F5344CB8AC3E}">
        <p14:creationId xmlns:p14="http://schemas.microsoft.com/office/powerpoint/2010/main" val="3128891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35BF9CB-21E0-4633-B48B-C1AEC8AFAA9B}"/>
              </a:ext>
            </a:extLst>
          </p:cNvPr>
          <p:cNvPicPr>
            <a:picLocks noGrp="1" noChangeAspect="1"/>
          </p:cNvPicPr>
          <p:nvPr>
            <p:ph idx="1"/>
          </p:nvPr>
        </p:nvPicPr>
        <p:blipFill>
          <a:blip r:embed="rId2"/>
          <a:stretch>
            <a:fillRect/>
          </a:stretch>
        </p:blipFill>
        <p:spPr>
          <a:xfrm>
            <a:off x="976939" y="761749"/>
            <a:ext cx="10319690" cy="5430504"/>
          </a:xfrm>
          <a:prstGeom prst="rect">
            <a:avLst/>
          </a:prstGeom>
        </p:spPr>
      </p:pic>
    </p:spTree>
    <p:extLst>
      <p:ext uri="{BB962C8B-B14F-4D97-AF65-F5344CB8AC3E}">
        <p14:creationId xmlns:p14="http://schemas.microsoft.com/office/powerpoint/2010/main" val="32357488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6FD54D8-A4DD-413F-8600-53DD985C702F}"/>
              </a:ext>
            </a:extLst>
          </p:cNvPr>
          <p:cNvPicPr>
            <a:picLocks noGrp="1" noChangeAspect="1"/>
          </p:cNvPicPr>
          <p:nvPr>
            <p:ph idx="1"/>
          </p:nvPr>
        </p:nvPicPr>
        <p:blipFill>
          <a:blip r:embed="rId2"/>
          <a:stretch>
            <a:fillRect/>
          </a:stretch>
        </p:blipFill>
        <p:spPr>
          <a:xfrm>
            <a:off x="978409" y="770021"/>
            <a:ext cx="10412995" cy="3577389"/>
          </a:xfrm>
          <a:prstGeom prst="rect">
            <a:avLst/>
          </a:prstGeom>
        </p:spPr>
      </p:pic>
    </p:spTree>
    <p:extLst>
      <p:ext uri="{BB962C8B-B14F-4D97-AF65-F5344CB8AC3E}">
        <p14:creationId xmlns:p14="http://schemas.microsoft.com/office/powerpoint/2010/main" val="42935813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A4E86-09BB-4BBB-A2D4-54AD7B9202C7}"/>
              </a:ext>
            </a:extLst>
          </p:cNvPr>
          <p:cNvSpPr>
            <a:spLocks noGrp="1"/>
          </p:cNvSpPr>
          <p:nvPr>
            <p:ph type="title"/>
          </p:nvPr>
        </p:nvSpPr>
        <p:spPr/>
        <p:txBody>
          <a:bodyPr/>
          <a:lstStyle/>
          <a:p>
            <a:r>
              <a:rPr lang="en-US" dirty="0"/>
              <a:t>BOD &amp; COD</a:t>
            </a:r>
            <a:endParaRPr lang="en-IN" dirty="0"/>
          </a:p>
        </p:txBody>
      </p:sp>
      <p:sp>
        <p:nvSpPr>
          <p:cNvPr id="3" name="Content Placeholder 2">
            <a:extLst>
              <a:ext uri="{FF2B5EF4-FFF2-40B4-BE49-F238E27FC236}">
                <a16:creationId xmlns:a16="http://schemas.microsoft.com/office/drawing/2014/main" id="{E0B261F7-0368-4C8C-8735-C0AB6A6F4076}"/>
              </a:ext>
            </a:extLst>
          </p:cNvPr>
          <p:cNvSpPr>
            <a:spLocks noGrp="1"/>
          </p:cNvSpPr>
          <p:nvPr>
            <p:ph idx="1"/>
          </p:nvPr>
        </p:nvSpPr>
        <p:spPr>
          <a:xfrm>
            <a:off x="1295400" y="2556932"/>
            <a:ext cx="9741567" cy="3318936"/>
          </a:xfrm>
        </p:spPr>
        <p:txBody>
          <a:bodyPr/>
          <a:lstStyle/>
          <a:p>
            <a:pPr algn="just"/>
            <a:r>
              <a:rPr lang="en-US" sz="2800" dirty="0"/>
              <a:t>COD or Chemical Oxygen Demand is the total measurement of all chemicals (organics &amp; in-organics) in the water / waste water;</a:t>
            </a:r>
          </a:p>
          <a:p>
            <a:pPr algn="just"/>
            <a:r>
              <a:rPr lang="en-US" sz="2800" dirty="0"/>
              <a:t>BOD is a measure of, the amount of oxygen that require for the bacteria to degrade the organic components present in water / waste water.</a:t>
            </a:r>
          </a:p>
          <a:p>
            <a:pPr algn="just"/>
            <a:endParaRPr lang="en-IN" dirty="0"/>
          </a:p>
        </p:txBody>
      </p:sp>
    </p:spTree>
    <p:extLst>
      <p:ext uri="{BB962C8B-B14F-4D97-AF65-F5344CB8AC3E}">
        <p14:creationId xmlns:p14="http://schemas.microsoft.com/office/powerpoint/2010/main" val="33468054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789C5F2-AD6C-4BBF-BBB5-72A888B92B01}"/>
              </a:ext>
            </a:extLst>
          </p:cNvPr>
          <p:cNvPicPr>
            <a:picLocks noGrp="1" noChangeAspect="1"/>
          </p:cNvPicPr>
          <p:nvPr>
            <p:ph idx="1"/>
          </p:nvPr>
        </p:nvPicPr>
        <p:blipFill>
          <a:blip r:embed="rId2"/>
          <a:stretch>
            <a:fillRect/>
          </a:stretch>
        </p:blipFill>
        <p:spPr>
          <a:xfrm>
            <a:off x="738554" y="-594459"/>
            <a:ext cx="10714892" cy="13561764"/>
          </a:xfrm>
        </p:spPr>
      </p:pic>
    </p:spTree>
    <p:extLst>
      <p:ext uri="{BB962C8B-B14F-4D97-AF65-F5344CB8AC3E}">
        <p14:creationId xmlns:p14="http://schemas.microsoft.com/office/powerpoint/2010/main" val="2099350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AE13653-F63B-481C-8739-48542E3EAAF1}"/>
              </a:ext>
            </a:extLst>
          </p:cNvPr>
          <p:cNvPicPr>
            <a:picLocks noGrp="1" noChangeAspect="1"/>
          </p:cNvPicPr>
          <p:nvPr>
            <p:ph idx="1"/>
          </p:nvPr>
        </p:nvPicPr>
        <p:blipFill>
          <a:blip r:embed="rId2"/>
          <a:stretch>
            <a:fillRect/>
          </a:stretch>
        </p:blipFill>
        <p:spPr>
          <a:xfrm>
            <a:off x="789557" y="583576"/>
            <a:ext cx="10742536" cy="5364463"/>
          </a:xfrm>
          <a:prstGeom prst="rect">
            <a:avLst/>
          </a:prstGeom>
        </p:spPr>
      </p:pic>
    </p:spTree>
    <p:extLst>
      <p:ext uri="{BB962C8B-B14F-4D97-AF65-F5344CB8AC3E}">
        <p14:creationId xmlns:p14="http://schemas.microsoft.com/office/powerpoint/2010/main" val="644508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12647-14A8-4F7D-8AC7-0DD548986963}"/>
              </a:ext>
            </a:extLst>
          </p:cNvPr>
          <p:cNvSpPr>
            <a:spLocks noGrp="1"/>
          </p:cNvSpPr>
          <p:nvPr>
            <p:ph type="title"/>
          </p:nvPr>
        </p:nvSpPr>
        <p:spPr>
          <a:xfrm>
            <a:off x="1295402" y="982132"/>
            <a:ext cx="9601196" cy="1095243"/>
          </a:xfrm>
        </p:spPr>
        <p:txBody>
          <a:bodyPr>
            <a:normAutofit fontScale="90000"/>
          </a:bodyPr>
          <a:lstStyle/>
          <a:p>
            <a:r>
              <a:rPr lang="en-US" b="1" dirty="0">
                <a:solidFill>
                  <a:srgbClr val="FF0000"/>
                </a:solidFill>
              </a:rPr>
              <a:t>ENVIRONMENTAL SEGMENTS STRUCTURE OF ATMOSPHERE</a:t>
            </a:r>
            <a:endParaRPr lang="en-IN" b="1" dirty="0">
              <a:solidFill>
                <a:srgbClr val="FF0000"/>
              </a:solidFill>
            </a:endParaRPr>
          </a:p>
        </p:txBody>
      </p:sp>
      <p:sp>
        <p:nvSpPr>
          <p:cNvPr id="7" name="Content Placeholder 6">
            <a:extLst>
              <a:ext uri="{FF2B5EF4-FFF2-40B4-BE49-F238E27FC236}">
                <a16:creationId xmlns:a16="http://schemas.microsoft.com/office/drawing/2014/main" id="{ADDFC8BE-263C-4B07-8926-40CA03DBF1CB}"/>
              </a:ext>
            </a:extLst>
          </p:cNvPr>
          <p:cNvSpPr>
            <a:spLocks noGrp="1"/>
          </p:cNvSpPr>
          <p:nvPr>
            <p:ph idx="1"/>
          </p:nvPr>
        </p:nvSpPr>
        <p:spPr/>
        <p:txBody>
          <a:bodyPr/>
          <a:lstStyle/>
          <a:p>
            <a:r>
              <a:rPr lang="en-IN" dirty="0">
                <a:hlinkClick r:id="rId2" action="ppaction://hlinkfile"/>
              </a:rPr>
              <a:t>Components of </a:t>
            </a:r>
            <a:r>
              <a:rPr lang="en-IN" dirty="0" err="1">
                <a:hlinkClick r:id="rId2" action="ppaction://hlinkfile"/>
              </a:rPr>
              <a:t>environment.jfif</a:t>
            </a:r>
            <a:endParaRPr lang="en-IN" dirty="0"/>
          </a:p>
          <a:p>
            <a:r>
              <a:rPr lang="en-IN" dirty="0" err="1">
                <a:hlinkClick r:id="rId3" action="ppaction://hlinkfile"/>
              </a:rPr>
              <a:t>REgions</a:t>
            </a:r>
            <a:r>
              <a:rPr lang="en-IN" dirty="0">
                <a:hlinkClick r:id="rId3" action="ppaction://hlinkfile"/>
              </a:rPr>
              <a:t> of </a:t>
            </a:r>
            <a:r>
              <a:rPr lang="en-IN" dirty="0" err="1">
                <a:hlinkClick r:id="rId3" action="ppaction://hlinkfile"/>
              </a:rPr>
              <a:t>ATM.jfif</a:t>
            </a:r>
            <a:endParaRPr lang="en-IN" dirty="0"/>
          </a:p>
        </p:txBody>
      </p:sp>
    </p:spTree>
    <p:extLst>
      <p:ext uri="{BB962C8B-B14F-4D97-AF65-F5344CB8AC3E}">
        <p14:creationId xmlns:p14="http://schemas.microsoft.com/office/powerpoint/2010/main" val="2005315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28F2B94-709A-453D-8C71-73F431E54F4F}"/>
              </a:ext>
            </a:extLst>
          </p:cNvPr>
          <p:cNvPicPr>
            <a:picLocks noGrp="1" noChangeAspect="1"/>
          </p:cNvPicPr>
          <p:nvPr>
            <p:ph idx="1"/>
          </p:nvPr>
        </p:nvPicPr>
        <p:blipFill>
          <a:blip r:embed="rId2"/>
          <a:stretch>
            <a:fillRect/>
          </a:stretch>
        </p:blipFill>
        <p:spPr>
          <a:xfrm>
            <a:off x="2111293" y="820738"/>
            <a:ext cx="7494751" cy="5054600"/>
          </a:xfrm>
          <a:prstGeom prst="rect">
            <a:avLst/>
          </a:prstGeom>
        </p:spPr>
      </p:pic>
    </p:spTree>
    <p:extLst>
      <p:ext uri="{BB962C8B-B14F-4D97-AF65-F5344CB8AC3E}">
        <p14:creationId xmlns:p14="http://schemas.microsoft.com/office/powerpoint/2010/main" val="2752019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B77A61-D0A7-4362-A014-D836ED29C422}"/>
              </a:ext>
            </a:extLst>
          </p:cNvPr>
          <p:cNvPicPr>
            <a:picLocks noChangeAspect="1"/>
          </p:cNvPicPr>
          <p:nvPr/>
        </p:nvPicPr>
        <p:blipFill>
          <a:blip r:embed="rId2"/>
          <a:stretch>
            <a:fillRect/>
          </a:stretch>
        </p:blipFill>
        <p:spPr>
          <a:xfrm>
            <a:off x="1921668" y="950119"/>
            <a:ext cx="8237483" cy="5281613"/>
          </a:xfrm>
          <a:prstGeom prst="rect">
            <a:avLst/>
          </a:prstGeom>
        </p:spPr>
      </p:pic>
    </p:spTree>
    <p:extLst>
      <p:ext uri="{BB962C8B-B14F-4D97-AF65-F5344CB8AC3E}">
        <p14:creationId xmlns:p14="http://schemas.microsoft.com/office/powerpoint/2010/main" val="1166944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F2CC1-A7DA-40E8-A0CE-C7333D7BF58E}"/>
              </a:ext>
            </a:extLst>
          </p:cNvPr>
          <p:cNvSpPr>
            <a:spLocks noGrp="1"/>
          </p:cNvSpPr>
          <p:nvPr>
            <p:ph type="title"/>
          </p:nvPr>
        </p:nvSpPr>
        <p:spPr/>
        <p:txBody>
          <a:bodyPr/>
          <a:lstStyle/>
          <a:p>
            <a:r>
              <a:rPr lang="en-US" dirty="0"/>
              <a:t>Air Pollution</a:t>
            </a:r>
            <a:endParaRPr lang="en-IN" dirty="0"/>
          </a:p>
        </p:txBody>
      </p:sp>
      <p:sp>
        <p:nvSpPr>
          <p:cNvPr id="3" name="Content Placeholder 2">
            <a:extLst>
              <a:ext uri="{FF2B5EF4-FFF2-40B4-BE49-F238E27FC236}">
                <a16:creationId xmlns:a16="http://schemas.microsoft.com/office/drawing/2014/main" id="{CF486C35-E068-4E12-8F2D-F5A4D361D402}"/>
              </a:ext>
            </a:extLst>
          </p:cNvPr>
          <p:cNvSpPr>
            <a:spLocks noGrp="1"/>
          </p:cNvSpPr>
          <p:nvPr>
            <p:ph idx="1"/>
          </p:nvPr>
        </p:nvSpPr>
        <p:spPr/>
        <p:txBody>
          <a:bodyPr/>
          <a:lstStyle/>
          <a:p>
            <a:r>
              <a:rPr lang="en-US" dirty="0"/>
              <a:t>Sources</a:t>
            </a:r>
          </a:p>
          <a:p>
            <a:r>
              <a:rPr lang="en-US" dirty="0"/>
              <a:t>Effects </a:t>
            </a:r>
          </a:p>
          <a:p>
            <a:r>
              <a:rPr lang="en-US" dirty="0"/>
              <a:t>Control</a:t>
            </a:r>
            <a:endParaRPr lang="en-IN" dirty="0"/>
          </a:p>
        </p:txBody>
      </p:sp>
    </p:spTree>
    <p:extLst>
      <p:ext uri="{BB962C8B-B14F-4D97-AF65-F5344CB8AC3E}">
        <p14:creationId xmlns:p14="http://schemas.microsoft.com/office/powerpoint/2010/main" val="2677533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F5DEF-DE38-4A52-8F94-6A15D39F1420}"/>
              </a:ext>
            </a:extLst>
          </p:cNvPr>
          <p:cNvSpPr>
            <a:spLocks noGrp="1"/>
          </p:cNvSpPr>
          <p:nvPr>
            <p:ph type="title"/>
          </p:nvPr>
        </p:nvSpPr>
        <p:spPr>
          <a:xfrm>
            <a:off x="1295402" y="175519"/>
            <a:ext cx="9601196" cy="1303867"/>
          </a:xfrm>
        </p:spPr>
        <p:txBody>
          <a:bodyPr/>
          <a:lstStyle/>
          <a:p>
            <a:r>
              <a:rPr lang="en-US" dirty="0"/>
              <a:t>Sources and effects of Air Pollution</a:t>
            </a:r>
            <a:endParaRPr lang="en-IN" dirty="0"/>
          </a:p>
        </p:txBody>
      </p:sp>
      <p:pic>
        <p:nvPicPr>
          <p:cNvPr id="4" name="Content Placeholder 3">
            <a:extLst>
              <a:ext uri="{FF2B5EF4-FFF2-40B4-BE49-F238E27FC236}">
                <a16:creationId xmlns:a16="http://schemas.microsoft.com/office/drawing/2014/main" id="{5C80D397-A850-445C-B3AA-75B2DEF77975}"/>
              </a:ext>
            </a:extLst>
          </p:cNvPr>
          <p:cNvPicPr>
            <a:picLocks noGrp="1" noChangeAspect="1"/>
          </p:cNvPicPr>
          <p:nvPr>
            <p:ph idx="1"/>
          </p:nvPr>
        </p:nvPicPr>
        <p:blipFill>
          <a:blip r:embed="rId2"/>
          <a:stretch>
            <a:fillRect/>
          </a:stretch>
        </p:blipFill>
        <p:spPr>
          <a:xfrm>
            <a:off x="685315" y="1479386"/>
            <a:ext cx="10821369" cy="4728533"/>
          </a:xfrm>
          <a:prstGeom prst="rect">
            <a:avLst/>
          </a:prstGeom>
        </p:spPr>
      </p:pic>
    </p:spTree>
    <p:extLst>
      <p:ext uri="{BB962C8B-B14F-4D97-AF65-F5344CB8AC3E}">
        <p14:creationId xmlns:p14="http://schemas.microsoft.com/office/powerpoint/2010/main" val="1983587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D94C964-B693-4AE7-B89D-923C4BE0B7CC}"/>
              </a:ext>
            </a:extLst>
          </p:cNvPr>
          <p:cNvPicPr>
            <a:picLocks noGrp="1" noChangeAspect="1"/>
          </p:cNvPicPr>
          <p:nvPr>
            <p:ph idx="1"/>
          </p:nvPr>
        </p:nvPicPr>
        <p:blipFill>
          <a:blip r:embed="rId2"/>
          <a:stretch>
            <a:fillRect/>
          </a:stretch>
        </p:blipFill>
        <p:spPr>
          <a:xfrm>
            <a:off x="913785" y="717631"/>
            <a:ext cx="10497988" cy="5243331"/>
          </a:xfrm>
          <a:prstGeom prst="rect">
            <a:avLst/>
          </a:prstGeom>
        </p:spPr>
      </p:pic>
    </p:spTree>
    <p:extLst>
      <p:ext uri="{BB962C8B-B14F-4D97-AF65-F5344CB8AC3E}">
        <p14:creationId xmlns:p14="http://schemas.microsoft.com/office/powerpoint/2010/main" val="162805440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353</TotalTime>
  <Words>852</Words>
  <Application>Microsoft Office PowerPoint</Application>
  <PresentationFormat>Widescreen</PresentationFormat>
  <Paragraphs>43</Paragraphs>
  <Slides>29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29</vt:i4>
      </vt:variant>
    </vt:vector>
  </HeadingPairs>
  <TitlesOfParts>
    <vt:vector size="32" baseType="lpstr">
      <vt:lpstr>Arial</vt:lpstr>
      <vt:lpstr>Garamond</vt:lpstr>
      <vt:lpstr>Organic</vt:lpstr>
      <vt:lpstr>18CYM101T- Environmental Science</vt:lpstr>
      <vt:lpstr>Syllabus</vt:lpstr>
      <vt:lpstr>PowerPoint Presentation</vt:lpstr>
      <vt:lpstr>ENVIRONMENTAL SEGMENTS STRUCTURE OF ATMOSPHERE</vt:lpstr>
      <vt:lpstr>PowerPoint Presentation</vt:lpstr>
      <vt:lpstr>PowerPoint Presentation</vt:lpstr>
      <vt:lpstr>Air Pollution</vt:lpstr>
      <vt:lpstr>Sources and effects of Air Pollution</vt:lpstr>
      <vt:lpstr>PowerPoint Presentation</vt:lpstr>
      <vt:lpstr>PowerPoint Presentation</vt:lpstr>
      <vt:lpstr>ACID RAIN</vt:lpstr>
      <vt:lpstr>PowerPoint Presentation</vt:lpstr>
      <vt:lpstr>PowerPoint Presentation</vt:lpstr>
      <vt:lpstr>PowerPoint Presentation</vt:lpstr>
      <vt:lpstr>Environmental Protection Act 1986</vt:lpstr>
      <vt:lpstr>COASTAL REGULATION ZONE(CRZ)</vt:lpstr>
      <vt:lpstr>PowerPoint Presentation</vt:lpstr>
      <vt:lpstr>ACID RAIN</vt:lpstr>
      <vt:lpstr>PowerPoint Presentation</vt:lpstr>
      <vt:lpstr>PowerPoint Presentation</vt:lpstr>
      <vt:lpstr>PowerPoint Presentation</vt:lpstr>
      <vt:lpstr>Water Pollution</vt:lpstr>
      <vt:lpstr>PowerPoint Presentation</vt:lpstr>
      <vt:lpstr>PowerPoint Presentation</vt:lpstr>
      <vt:lpstr>PowerPoint Presentation</vt:lpstr>
      <vt:lpstr>PowerPoint Presentation</vt:lpstr>
      <vt:lpstr>PowerPoint Presentation</vt:lpstr>
      <vt:lpstr>BOD &amp; COD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18CYM101T- Environmental Science</dc:title>
  <dc:creator>VIGNESH SAMINATHAN</dc:creator>
  <cp:lastModifiedBy>VIGNESH SAMINATHAN</cp:lastModifiedBy>
  <cp:revision>39</cp:revision>
  <dcterms:created xsi:type="dcterms:W3CDTF">2019-12-27T03:41:59Z</dcterms:created>
  <dcterms:modified xsi:type="dcterms:W3CDTF">2020-01-30T06:24:52Z</dcterms:modified>
</cp:coreProperties>
</file>

<file path=docProps/thumbnail.jpeg>
</file>